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298" r:id="rId2"/>
    <p:sldId id="301" r:id="rId3"/>
    <p:sldId id="296" r:id="rId4"/>
    <p:sldId id="299" r:id="rId5"/>
    <p:sldId id="300" r:id="rId6"/>
    <p:sldId id="269" r:id="rId7"/>
    <p:sldId id="270" r:id="rId8"/>
    <p:sldId id="303" r:id="rId9"/>
    <p:sldId id="304" r:id="rId10"/>
    <p:sldId id="305" r:id="rId11"/>
    <p:sldId id="271" r:id="rId12"/>
    <p:sldId id="272" r:id="rId13"/>
    <p:sldId id="273" r:id="rId14"/>
    <p:sldId id="274" r:id="rId15"/>
    <p:sldId id="294" r:id="rId16"/>
    <p:sldId id="275" r:id="rId17"/>
    <p:sldId id="295" r:id="rId18"/>
    <p:sldId id="276" r:id="rId19"/>
    <p:sldId id="289" r:id="rId20"/>
    <p:sldId id="306" r:id="rId21"/>
    <p:sldId id="277" r:id="rId22"/>
    <p:sldId id="307" r:id="rId23"/>
    <p:sldId id="297" r:id="rId24"/>
    <p:sldId id="292" r:id="rId25"/>
    <p:sldId id="308" r:id="rId26"/>
    <p:sldId id="278" r:id="rId27"/>
    <p:sldId id="309" r:id="rId28"/>
    <p:sldId id="279" r:id="rId29"/>
    <p:sldId id="280" r:id="rId30"/>
    <p:sldId id="281" r:id="rId31"/>
    <p:sldId id="283" r:id="rId32"/>
    <p:sldId id="310" r:id="rId33"/>
    <p:sldId id="315" r:id="rId34"/>
    <p:sldId id="286" r:id="rId35"/>
    <p:sldId id="290" r:id="rId36"/>
    <p:sldId id="316" r:id="rId37"/>
    <p:sldId id="317" r:id="rId38"/>
    <p:sldId id="318" r:id="rId39"/>
    <p:sldId id="311" r:id="rId40"/>
    <p:sldId id="319" r:id="rId41"/>
    <p:sldId id="313" r:id="rId42"/>
    <p:sldId id="320" r:id="rId43"/>
    <p:sldId id="321" r:id="rId44"/>
    <p:sldId id="31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18"/>
    <p:restoredTop sz="96327"/>
  </p:normalViewPr>
  <p:slideViewPr>
    <p:cSldViewPr snapToGrid="0">
      <p:cViewPr varScale="1">
        <p:scale>
          <a:sx n="111" d="100"/>
          <a:sy n="111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a1a76ab3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a1a76ab3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a59a2d8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a59a2d8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a1a76ab3b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a1a76ab3b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a1a76ab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a1a76ab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BERT-style models do not have a well defined perplexity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Instead, use </a:t>
            </a:r>
            <a:r>
              <a:rPr lang="en-GB" sz="1800">
                <a:solidFill>
                  <a:srgbClr val="FF0000"/>
                </a:solidFill>
              </a:rPr>
              <a:t>model scoring</a:t>
            </a:r>
            <a:r>
              <a:rPr lang="en-GB" sz="1800">
                <a:solidFill>
                  <a:srgbClr val="595959"/>
                </a:solidFill>
              </a:rPr>
              <a:t> (Salazar et al., 2021)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a1a76ab3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a1a76ab3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331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16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F3DA-D366-7E36-5CEC-A979EE90E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Intrinsic Evaluation of Text Based Document Representation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DB725-A7A2-67E1-DFFD-599E09064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</p:spTree>
    <p:extLst>
      <p:ext uri="{BB962C8B-B14F-4D97-AF65-F5344CB8AC3E}">
        <p14:creationId xmlns:p14="http://schemas.microsoft.com/office/powerpoint/2010/main" val="116207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DF63-CE0F-2C95-8201-C101C020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Setup: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9A782-A506-7876-2808-017E4972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Some data cleaning is required: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75 characters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10 unique characters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36BC6-B45A-D112-3064-C2819A038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2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Experimental Setup: Perplexity Calculation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dirty="0"/>
              <a:t>BERT-style models do not have a well-defined perplexity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Instead, use </a:t>
            </a:r>
            <a:r>
              <a:rPr lang="en-GB" dirty="0">
                <a:solidFill>
                  <a:srgbClr val="FF0000"/>
                </a:solidFill>
              </a:rPr>
              <a:t>model scoring</a:t>
            </a:r>
            <a:r>
              <a:rPr lang="en-GB" dirty="0"/>
              <a:t> (Salazar et al., 2021) to calculate a pseudo-perplexity (per-subword)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200" y="1760900"/>
            <a:ext cx="4027237" cy="455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Pseudo Perplexity (PPPL)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BERT-style models do not have a well defined perplexity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GB"/>
              <a:t>Instead, use </a:t>
            </a:r>
            <a:r>
              <a:rPr lang="en-GB">
                <a:solidFill>
                  <a:srgbClr val="FF0000"/>
                </a:solidFill>
              </a:rPr>
              <a:t>model scoring</a:t>
            </a:r>
            <a:r>
              <a:rPr lang="en-GB"/>
              <a:t> (Salazar et al., 2021)</a:t>
            </a:r>
            <a:endParaRPr sz="1467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Pseudo Perplexity (PPPL)</a:t>
            </a:r>
            <a:endParaRPr dirty="0"/>
          </a:p>
        </p:txBody>
      </p:sp>
      <p:grpSp>
        <p:nvGrpSpPr>
          <p:cNvPr id="207" name="Google Shape;207;p30"/>
          <p:cNvGrpSpPr/>
          <p:nvPr/>
        </p:nvGrpSpPr>
        <p:grpSpPr>
          <a:xfrm>
            <a:off x="1259033" y="4712317"/>
            <a:ext cx="5810000" cy="261600"/>
            <a:chOff x="944275" y="3534238"/>
            <a:chExt cx="4357500" cy="196200"/>
          </a:xfrm>
        </p:grpSpPr>
        <p:sp>
          <p:nvSpPr>
            <p:cNvPr id="208" name="Google Shape;208;p30"/>
            <p:cNvSpPr/>
            <p:nvPr/>
          </p:nvSpPr>
          <p:spPr>
            <a:xfrm>
              <a:off x="156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18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811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43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405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467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4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</p:grpSp>
      <p:sp>
        <p:nvSpPr>
          <p:cNvPr id="215" name="Google Shape;215;p30"/>
          <p:cNvSpPr/>
          <p:nvPr/>
        </p:nvSpPr>
        <p:spPr>
          <a:xfrm>
            <a:off x="1602733" y="1859984"/>
            <a:ext cx="3115600" cy="86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/>
              <a:t>“</a:t>
            </a:r>
            <a:r>
              <a:rPr lang="en-GB" sz="2400" dirty="0" err="1"/>
              <a:t>patricks</a:t>
            </a:r>
            <a:r>
              <a:rPr lang="en-GB" sz="2400" dirty="0"/>
              <a:t> pickled peppers”</a:t>
            </a:r>
            <a:endParaRPr sz="2400" dirty="0"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659367" y="2870200"/>
            <a:ext cx="3071467" cy="1771200"/>
            <a:chOff x="5744525" y="2152650"/>
            <a:chExt cx="2303600" cy="1328400"/>
          </a:xfrm>
        </p:grpSpPr>
        <p:sp>
          <p:nvSpPr>
            <p:cNvPr id="217" name="Google Shape;217;p30"/>
            <p:cNvSpPr/>
            <p:nvPr/>
          </p:nvSpPr>
          <p:spPr>
            <a:xfrm>
              <a:off x="5744525" y="2152650"/>
              <a:ext cx="51600" cy="13284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6012025" y="2626625"/>
              <a:ext cx="20361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3200"/>
                <a:t>∑ = PLL(w)</a:t>
              </a:r>
              <a:endParaRPr sz="3200"/>
            </a:p>
          </p:txBody>
        </p:sp>
      </p:grpSp>
      <p:grpSp>
        <p:nvGrpSpPr>
          <p:cNvPr id="219" name="Google Shape;219;p30"/>
          <p:cNvGrpSpPr/>
          <p:nvPr/>
        </p:nvGrpSpPr>
        <p:grpSpPr>
          <a:xfrm>
            <a:off x="4718334" y="1875533"/>
            <a:ext cx="6617700" cy="809600"/>
            <a:chOff x="3538750" y="1406650"/>
            <a:chExt cx="4963275" cy="607200"/>
          </a:xfrm>
        </p:grpSpPr>
        <p:sp>
          <p:nvSpPr>
            <p:cNvPr id="220" name="Google Shape;220;p30"/>
            <p:cNvSpPr/>
            <p:nvPr/>
          </p:nvSpPr>
          <p:spPr>
            <a:xfrm>
              <a:off x="476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pat</a:t>
              </a:r>
              <a:endParaRPr sz="1333" dirty="0"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538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##ricks</a:t>
              </a:r>
              <a:endParaRPr sz="1333" dirty="0"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6012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pick</a:t>
              </a:r>
              <a:endParaRPr sz="1333"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663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##led</a:t>
              </a:r>
              <a:endParaRPr sz="1333"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725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pepper</a:t>
              </a:r>
              <a:endParaRPr sz="1333"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787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1333"/>
                <a:t>[SEP]</a:t>
              </a:r>
              <a:endParaRPr sz="1333"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414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[CLS]</a:t>
              </a:r>
              <a:endParaRPr sz="1333"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476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538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6012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663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725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787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414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cxnSp>
          <p:nvCxnSpPr>
            <p:cNvPr id="234" name="Google Shape;234;p30"/>
            <p:cNvCxnSpPr>
              <a:stCxn id="215" idx="3"/>
            </p:cNvCxnSpPr>
            <p:nvPr/>
          </p:nvCxnSpPr>
          <p:spPr>
            <a:xfrm rot="10800000" flipH="1">
              <a:off x="3538750" y="1712988"/>
              <a:ext cx="522300" cy="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5" name="Google Shape;235;p30"/>
          <p:cNvGrpSpPr/>
          <p:nvPr/>
        </p:nvGrpSpPr>
        <p:grpSpPr>
          <a:xfrm>
            <a:off x="1468167" y="3747600"/>
            <a:ext cx="5810000" cy="1425184"/>
            <a:chOff x="1101125" y="2810700"/>
            <a:chExt cx="4357500" cy="1068888"/>
          </a:xfrm>
        </p:grpSpPr>
        <p:sp>
          <p:nvSpPr>
            <p:cNvPr id="236" name="Google Shape;236;p30"/>
            <p:cNvSpPr/>
            <p:nvPr/>
          </p:nvSpPr>
          <p:spPr>
            <a:xfrm>
              <a:off x="234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2968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359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421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483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10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72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43" name="Google Shape;243;p30"/>
            <p:cNvSpPr txBox="1"/>
            <p:nvPr/>
          </p:nvSpPr>
          <p:spPr>
            <a:xfrm>
              <a:off x="1989425" y="2810700"/>
              <a:ext cx="154932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log(p(##ricks))</a:t>
              </a:r>
              <a:endParaRPr sz="2400" dirty="0"/>
            </a:p>
          </p:txBody>
        </p:sp>
      </p:grpSp>
      <p:grpSp>
        <p:nvGrpSpPr>
          <p:cNvPr id="244" name="Google Shape;244;p30"/>
          <p:cNvGrpSpPr/>
          <p:nvPr/>
        </p:nvGrpSpPr>
        <p:grpSpPr>
          <a:xfrm>
            <a:off x="1805933" y="2709917"/>
            <a:ext cx="1781200" cy="1801349"/>
            <a:chOff x="1354450" y="2032438"/>
            <a:chExt cx="1335900" cy="1351012"/>
          </a:xfrm>
        </p:grpSpPr>
        <p:sp>
          <p:nvSpPr>
            <p:cNvPr id="245" name="Google Shape;245;p30"/>
            <p:cNvSpPr txBox="1"/>
            <p:nvPr/>
          </p:nvSpPr>
          <p:spPr>
            <a:xfrm>
              <a:off x="1739225" y="2754775"/>
              <a:ext cx="369900" cy="1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667"/>
                <a:t>|V|</a:t>
              </a:r>
              <a:endParaRPr sz="667"/>
            </a:p>
          </p:txBody>
        </p:sp>
        <p:grpSp>
          <p:nvGrpSpPr>
            <p:cNvPr id="246" name="Google Shape;246;p30"/>
            <p:cNvGrpSpPr/>
            <p:nvPr/>
          </p:nvGrpSpPr>
          <p:grpSpPr>
            <a:xfrm>
              <a:off x="1354450" y="2032438"/>
              <a:ext cx="1335900" cy="1351012"/>
              <a:chOff x="1354450" y="2032438"/>
              <a:chExt cx="1335900" cy="1351012"/>
            </a:xfrm>
          </p:grpSpPr>
          <p:sp>
            <p:nvSpPr>
              <p:cNvPr id="247" name="Google Shape;247;p30"/>
              <p:cNvSpPr/>
              <p:nvPr/>
            </p:nvSpPr>
            <p:spPr>
              <a:xfrm>
                <a:off x="1512563" y="2441500"/>
                <a:ext cx="780300" cy="385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248;p30"/>
              <p:cNvSpPr txBox="1"/>
              <p:nvPr/>
            </p:nvSpPr>
            <p:spPr>
              <a:xfrm>
                <a:off x="1354450" y="2032438"/>
                <a:ext cx="1335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-GB" sz="2400" dirty="0"/>
                  <a:t>log(p(pat))</a:t>
                </a:r>
                <a:endParaRPr sz="2400" dirty="0"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1519250" y="2693324"/>
                <a:ext cx="7691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0765" h="5138" extrusionOk="0">
                    <a:moveTo>
                      <a:pt x="0" y="5138"/>
                    </a:moveTo>
                    <a:cubicBezTo>
                      <a:pt x="1233" y="3905"/>
                      <a:pt x="2641" y="2397"/>
                      <a:pt x="4381" y="2281"/>
                    </a:cubicBezTo>
                    <a:cubicBezTo>
                      <a:pt x="5322" y="2218"/>
                      <a:pt x="5618" y="4835"/>
                      <a:pt x="6381" y="4281"/>
                    </a:cubicBezTo>
                    <a:cubicBezTo>
                      <a:pt x="7002" y="3829"/>
                      <a:pt x="6756" y="2281"/>
                      <a:pt x="7524" y="2281"/>
                    </a:cubicBezTo>
                    <a:cubicBezTo>
                      <a:pt x="8554" y="2281"/>
                      <a:pt x="9279" y="4623"/>
                      <a:pt x="10096" y="3995"/>
                    </a:cubicBezTo>
                    <a:cubicBezTo>
                      <a:pt x="11164" y="3173"/>
                      <a:pt x="9866" y="517"/>
                      <a:pt x="11144" y="90"/>
                    </a:cubicBezTo>
                    <a:cubicBezTo>
                      <a:pt x="12960" y="-516"/>
                      <a:pt x="13610" y="3805"/>
                      <a:pt x="15525" y="3805"/>
                    </a:cubicBezTo>
                    <a:cubicBezTo>
                      <a:pt x="17798" y="3805"/>
                      <a:pt x="19874" y="2463"/>
                      <a:pt x="22098" y="1995"/>
                    </a:cubicBezTo>
                    <a:cubicBezTo>
                      <a:pt x="23210" y="1761"/>
                      <a:pt x="24054" y="3831"/>
                      <a:pt x="25146" y="3519"/>
                    </a:cubicBezTo>
                    <a:cubicBezTo>
                      <a:pt x="26434" y="3151"/>
                      <a:pt x="26059" y="-540"/>
                      <a:pt x="27241" y="90"/>
                    </a:cubicBezTo>
                    <a:cubicBezTo>
                      <a:pt x="28961" y="1007"/>
                      <a:pt x="29285" y="3488"/>
                      <a:pt x="30765" y="4757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50" name="Google Shape;250;p30"/>
              <p:cNvCxnSpPr/>
              <p:nvPr/>
            </p:nvCxnSpPr>
            <p:spPr>
              <a:xfrm rot="10800000">
                <a:off x="1871725" y="3066950"/>
                <a:ext cx="2400" cy="31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51" name="Google Shape;251;p30"/>
            <p:cNvSpPr/>
            <p:nvPr/>
          </p:nvSpPr>
          <p:spPr>
            <a:xfrm>
              <a:off x="2061625" y="2746675"/>
              <a:ext cx="13800" cy="80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52" name="Google Shape;252;p30"/>
          <p:cNvGrpSpPr/>
          <p:nvPr/>
        </p:nvGrpSpPr>
        <p:grpSpPr>
          <a:xfrm>
            <a:off x="1602733" y="4015367"/>
            <a:ext cx="6216400" cy="1786300"/>
            <a:chOff x="1202050" y="3011525"/>
            <a:chExt cx="4662300" cy="1339725"/>
          </a:xfrm>
        </p:grpSpPr>
        <p:sp>
          <p:nvSpPr>
            <p:cNvPr id="253" name="Google Shape;253;p30"/>
            <p:cNvSpPr/>
            <p:nvPr/>
          </p:nvSpPr>
          <p:spPr>
            <a:xfrm>
              <a:off x="3069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244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259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369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31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93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120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82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84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221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46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8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35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97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61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3374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99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24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50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212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275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74" name="Google Shape;274;p30"/>
            <p:cNvSpPr txBox="1"/>
            <p:nvPr/>
          </p:nvSpPr>
          <p:spPr>
            <a:xfrm>
              <a:off x="3017650" y="3011525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5" name="Google Shape;275;p30"/>
            <p:cNvSpPr txBox="1"/>
            <p:nvPr/>
          </p:nvSpPr>
          <p:spPr>
            <a:xfrm>
              <a:off x="3787825" y="3140450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4522176" y="3150237"/>
              <a:ext cx="102787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log(...)</a:t>
              </a:r>
              <a:endParaRPr sz="2400" dirty="0"/>
            </a:p>
          </p:txBody>
        </p:sp>
      </p:grpSp>
      <p:grpSp>
        <p:nvGrpSpPr>
          <p:cNvPr id="277" name="Google Shape;277;p30"/>
          <p:cNvGrpSpPr/>
          <p:nvPr/>
        </p:nvGrpSpPr>
        <p:grpSpPr>
          <a:xfrm>
            <a:off x="9207501" y="4191000"/>
            <a:ext cx="2806700" cy="783000"/>
            <a:chOff x="6905625" y="3143250"/>
            <a:chExt cx="2105025" cy="587250"/>
          </a:xfrm>
        </p:grpSpPr>
        <p:sp>
          <p:nvSpPr>
            <p:cNvPr id="278" name="Google Shape;278;p30"/>
            <p:cNvSpPr/>
            <p:nvPr/>
          </p:nvSpPr>
          <p:spPr>
            <a:xfrm>
              <a:off x="6905625" y="3143250"/>
              <a:ext cx="495300" cy="438150"/>
            </a:xfrm>
            <a:custGeom>
              <a:avLst/>
              <a:gdLst/>
              <a:ahLst/>
              <a:cxnLst/>
              <a:rect l="l" t="t" r="r" b="b"/>
              <a:pathLst>
                <a:path w="19812" h="17526" extrusionOk="0">
                  <a:moveTo>
                    <a:pt x="0" y="0"/>
                  </a:moveTo>
                  <a:cubicBezTo>
                    <a:pt x="3943" y="7886"/>
                    <a:pt x="10995" y="17526"/>
                    <a:pt x="19812" y="17526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7410450" y="3429000"/>
              <a:ext cx="16002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Pseudo log-likelihood</a:t>
              </a:r>
              <a:endParaRPr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Scoring Calculation:</a:t>
            </a:r>
            <a:endParaRPr dirty="0"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2010771" y="1962433"/>
            <a:ext cx="8318600" cy="3092363"/>
            <a:chOff x="1371600" y="2075738"/>
            <a:chExt cx="6238950" cy="2319272"/>
          </a:xfrm>
        </p:grpSpPr>
        <p:pic>
          <p:nvPicPr>
            <p:cNvPr id="287" name="Google Shape;28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6563" y="2319707"/>
              <a:ext cx="3990874" cy="88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62439" y="3352749"/>
              <a:ext cx="4619126" cy="1042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31"/>
            <p:cNvSpPr/>
            <p:nvPr/>
          </p:nvSpPr>
          <p:spPr>
            <a:xfrm>
              <a:off x="2376300" y="2290598"/>
              <a:ext cx="938895" cy="285898"/>
            </a:xfrm>
            <a:custGeom>
              <a:avLst/>
              <a:gdLst/>
              <a:ahLst/>
              <a:cxnLst/>
              <a:rect l="l" t="t" r="r" b="b"/>
              <a:pathLst>
                <a:path w="7068" h="15431" extrusionOk="0">
                  <a:moveTo>
                    <a:pt x="6858" y="15431"/>
                  </a:moveTo>
                  <a:cubicBezTo>
                    <a:pt x="7652" y="9858"/>
                    <a:pt x="5460" y="136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Google Shape;290;p31"/>
            <p:cNvSpPr txBox="1"/>
            <p:nvPr/>
          </p:nvSpPr>
          <p:spPr>
            <a:xfrm>
              <a:off x="1371600" y="2075738"/>
              <a:ext cx="10047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Abstract</a:t>
              </a:r>
              <a:endParaRPr sz="2267" dirty="0">
                <a:solidFill>
                  <a:srgbClr val="FF0000"/>
                </a:solidFill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081225" y="4005275"/>
              <a:ext cx="1257300" cy="253725"/>
            </a:xfrm>
            <a:custGeom>
              <a:avLst/>
              <a:gdLst/>
              <a:ahLst/>
              <a:cxnLst/>
              <a:rect l="l" t="t" r="r" b="b"/>
              <a:pathLst>
                <a:path w="50292" h="10149" extrusionOk="0">
                  <a:moveTo>
                    <a:pt x="50292" y="0"/>
                  </a:moveTo>
                  <a:cubicBezTo>
                    <a:pt x="50292" y="5991"/>
                    <a:pt x="41019" y="8998"/>
                    <a:pt x="35052" y="9525"/>
                  </a:cubicBezTo>
                  <a:cubicBezTo>
                    <a:pt x="23270" y="10566"/>
                    <a:pt x="9460" y="11101"/>
                    <a:pt x="0" y="400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Google Shape;292;p31"/>
            <p:cNvSpPr txBox="1"/>
            <p:nvPr/>
          </p:nvSpPr>
          <p:spPr>
            <a:xfrm>
              <a:off x="1571875" y="3730925"/>
              <a:ext cx="10047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>
                  <a:solidFill>
                    <a:srgbClr val="FF0000"/>
                  </a:solidFill>
                </a:rPr>
                <a:t>Bin</a:t>
              </a:r>
              <a:endParaRPr sz="2267">
                <a:solidFill>
                  <a:srgbClr val="FF0000"/>
                </a:solidFill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5038725" y="3301798"/>
              <a:ext cx="457220" cy="698672"/>
            </a:xfrm>
            <a:custGeom>
              <a:avLst/>
              <a:gdLst/>
              <a:ahLst/>
              <a:cxnLst/>
              <a:rect l="l" t="t" r="r" b="b"/>
              <a:pathLst>
                <a:path w="20193" h="28384" extrusionOk="0">
                  <a:moveTo>
                    <a:pt x="0" y="28384"/>
                  </a:moveTo>
                  <a:cubicBezTo>
                    <a:pt x="4529" y="22725"/>
                    <a:pt x="66" y="13007"/>
                    <a:pt x="4191" y="7048"/>
                  </a:cubicBezTo>
                  <a:cubicBezTo>
                    <a:pt x="7508" y="2256"/>
                    <a:pt x="14664" y="1843"/>
                    <a:pt x="20193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Google Shape;294;p31"/>
            <p:cNvSpPr txBox="1"/>
            <p:nvPr/>
          </p:nvSpPr>
          <p:spPr>
            <a:xfrm>
              <a:off x="5543550" y="3048000"/>
              <a:ext cx="2067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# Tokens in Bin</a:t>
              </a:r>
              <a:endParaRPr sz="2267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F730-9736-BC52-1BD9-6FFFFD4E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Setup: Scoring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81211-1B09-0ED7-0262-A05B161FE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Get scores for the filtered abstracts: tokenize the abstracts, and use a maximum sequence length of 128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Further filtering: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Discard anything with more than 64 pad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Discard anything with more than 10 [UNK]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Results: plot pseudo-perplexity for each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4CB99-D323-391E-17B2-2BE00B05A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3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42"/>
          <a:stretch/>
        </p:blipFill>
        <p:spPr>
          <a:xfrm>
            <a:off x="1575437" y="1439250"/>
            <a:ext cx="5368360" cy="5254039"/>
          </a:xfrm>
          <a:prstGeom prst="rect">
            <a:avLst/>
          </a:prstGeom>
        </p:spPr>
      </p:pic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B775BF59-5879-37EF-7B44-A2191104D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81" r="40967" b="91919"/>
          <a:stretch/>
        </p:blipFill>
        <p:spPr>
          <a:xfrm>
            <a:off x="3399706" y="1521533"/>
            <a:ext cx="2129496" cy="321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520C8-D219-EE46-F0E6-C3CABF1C5FFE}"/>
              </a:ext>
            </a:extLst>
          </p:cNvPr>
          <p:cNvSpPr txBox="1"/>
          <p:nvPr/>
        </p:nvSpPr>
        <p:spPr>
          <a:xfrm>
            <a:off x="8061277" y="1956179"/>
            <a:ext cx="3575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 see changes in perplexity across time (RQ1)</a:t>
            </a:r>
          </a:p>
          <a:p>
            <a:endParaRPr lang="en-US" dirty="0"/>
          </a:p>
          <a:p>
            <a:r>
              <a:rPr lang="en-US" dirty="0"/>
              <a:t>The perplexity difference from one bin to the next bin is relatively small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" y="1864521"/>
            <a:ext cx="11928627" cy="3976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51B382-B6A4-45FB-A02C-889C8EE753AC}"/>
              </a:ext>
            </a:extLst>
          </p:cNvPr>
          <p:cNvSpPr txBox="1"/>
          <p:nvPr/>
        </p:nvSpPr>
        <p:spPr>
          <a:xfrm>
            <a:off x="5741159" y="6079967"/>
            <a:ext cx="549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Observation: pattern is the same for other BERT models</a:t>
            </a:r>
          </a:p>
        </p:txBody>
      </p:sp>
    </p:spTree>
    <p:extLst>
      <p:ext uri="{BB962C8B-B14F-4D97-AF65-F5344CB8AC3E}">
        <p14:creationId xmlns:p14="http://schemas.microsoft.com/office/powerpoint/2010/main" val="335817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different colored lines">
            <a:extLst>
              <a:ext uri="{FF2B5EF4-FFF2-40B4-BE49-F238E27FC236}">
                <a16:creationId xmlns:a16="http://schemas.microsoft.com/office/drawing/2014/main" id="{BEECA83C-FC94-D74D-AFD5-17592D9B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25" y="1520344"/>
            <a:ext cx="11280569" cy="484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15A60-B432-646C-06B2-00CE814D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Past Analysis of BERT-like Models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7D9D2-385D-1BD0-98F9-107F5D987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Google Shape;289;p31">
            <a:extLst>
              <a:ext uri="{FF2B5EF4-FFF2-40B4-BE49-F238E27FC236}">
                <a16:creationId xmlns:a16="http://schemas.microsoft.com/office/drawing/2014/main" id="{C1CC564A-2CA2-BD95-05A2-822BEE479AD6}"/>
              </a:ext>
            </a:extLst>
          </p:cNvPr>
          <p:cNvSpPr/>
          <p:nvPr/>
        </p:nvSpPr>
        <p:spPr>
          <a:xfrm rot="19522401">
            <a:off x="7133075" y="2469769"/>
            <a:ext cx="2805818" cy="1359310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289;p31">
            <a:extLst>
              <a:ext uri="{FF2B5EF4-FFF2-40B4-BE49-F238E27FC236}">
                <a16:creationId xmlns:a16="http://schemas.microsoft.com/office/drawing/2014/main" id="{0A4B301C-E9B5-CF40-587D-2B9E70DCFA20}"/>
              </a:ext>
            </a:extLst>
          </p:cNvPr>
          <p:cNvSpPr/>
          <p:nvPr/>
        </p:nvSpPr>
        <p:spPr>
          <a:xfrm rot="1055476" flipV="1">
            <a:off x="7102813" y="4318757"/>
            <a:ext cx="3166005" cy="1264977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918B-7976-5277-DF95-26A35BC6F7AF}"/>
              </a:ext>
            </a:extLst>
          </p:cNvPr>
          <p:cNvSpPr txBox="1"/>
          <p:nvPr/>
        </p:nvSpPr>
        <p:spPr>
          <a:xfrm>
            <a:off x="9571630" y="2991660"/>
            <a:ext cx="2488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vocabulary: directly comparable</a:t>
            </a:r>
          </a:p>
          <a:p>
            <a:endParaRPr lang="en-US" dirty="0"/>
          </a:p>
          <a:p>
            <a:r>
              <a:rPr lang="en-US" dirty="0"/>
              <a:t>More parameters in the model yields better perplexity</a:t>
            </a:r>
          </a:p>
        </p:txBody>
      </p:sp>
    </p:spTree>
    <p:extLst>
      <p:ext uri="{BB962C8B-B14F-4D97-AF65-F5344CB8AC3E}">
        <p14:creationId xmlns:p14="http://schemas.microsoft.com/office/powerpoint/2010/main" val="190209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74B6-BE15-E2F8-4C13-F2BD95F5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869D-DA10-E833-0E54-2EFB1D5CA8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C5335F4-E5A9-8064-E87C-9C5BF722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728"/>
            <a:ext cx="12192000" cy="406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F65F69-7691-27C1-CC7E-AAE45A4E80C5}"/>
              </a:ext>
            </a:extLst>
          </p:cNvPr>
          <p:cNvSpPr/>
          <p:nvPr/>
        </p:nvSpPr>
        <p:spPr>
          <a:xfrm>
            <a:off x="9121254" y="2110854"/>
            <a:ext cx="3034352" cy="369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CFDE1-64CE-F3A6-EB18-D0934ED36C37}"/>
              </a:ext>
            </a:extLst>
          </p:cNvPr>
          <p:cNvSpPr txBox="1"/>
          <p:nvPr/>
        </p:nvSpPr>
        <p:spPr>
          <a:xfrm>
            <a:off x="9080310" y="1082045"/>
            <a:ext cx="30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architecture shows different trend</a:t>
            </a:r>
          </a:p>
        </p:txBody>
      </p:sp>
    </p:spTree>
    <p:extLst>
      <p:ext uri="{BB962C8B-B14F-4D97-AF65-F5344CB8AC3E}">
        <p14:creationId xmlns:p14="http://schemas.microsoft.com/office/powerpoint/2010/main" val="15571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EA4C-9EC6-93D4-55DC-7F51D1C6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6EBB8-F265-BAF7-4C00-C32FCF03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8A91-F9B8-0CBC-B287-4DBE7B64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6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4FE2B25-106F-4D92-160D-E3A1D91BE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405" y="1825625"/>
            <a:ext cx="9733189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2A464D-87BD-66E6-6E70-0FBA7AD22442}"/>
              </a:ext>
            </a:extLst>
          </p:cNvPr>
          <p:cNvSpPr/>
          <p:nvPr/>
        </p:nvSpPr>
        <p:spPr>
          <a:xfrm>
            <a:off x="1229405" y="1869743"/>
            <a:ext cx="2314464" cy="4107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8;p31">
            <a:extLst>
              <a:ext uri="{FF2B5EF4-FFF2-40B4-BE49-F238E27FC236}">
                <a16:creationId xmlns:a16="http://schemas.microsoft.com/office/drawing/2014/main" id="{19234573-7318-8B66-8B87-CCC0E8AA7A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2658" y="1199419"/>
            <a:ext cx="6158835" cy="138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3;p31">
            <a:extLst>
              <a:ext uri="{FF2B5EF4-FFF2-40B4-BE49-F238E27FC236}">
                <a16:creationId xmlns:a16="http://schemas.microsoft.com/office/drawing/2014/main" id="{82C63D39-64C8-17FD-4CEA-D0ADC4B88675}"/>
              </a:ext>
            </a:extLst>
          </p:cNvPr>
          <p:cNvSpPr/>
          <p:nvPr/>
        </p:nvSpPr>
        <p:spPr>
          <a:xfrm flipV="1">
            <a:off x="9557035" y="2263214"/>
            <a:ext cx="609627" cy="893967"/>
          </a:xfrm>
          <a:custGeom>
            <a:avLst/>
            <a:gdLst/>
            <a:ahLst/>
            <a:cxnLst/>
            <a:rect l="l" t="t" r="r" b="b"/>
            <a:pathLst>
              <a:path w="20193" h="28384" extrusionOk="0">
                <a:moveTo>
                  <a:pt x="0" y="28384"/>
                </a:moveTo>
                <a:cubicBezTo>
                  <a:pt x="4529" y="22725"/>
                  <a:pt x="66" y="13007"/>
                  <a:pt x="4191" y="7048"/>
                </a:cubicBezTo>
                <a:cubicBezTo>
                  <a:pt x="7508" y="2256"/>
                  <a:pt x="14664" y="1843"/>
                  <a:pt x="20193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294;p31">
            <a:extLst>
              <a:ext uri="{FF2B5EF4-FFF2-40B4-BE49-F238E27FC236}">
                <a16:creationId xmlns:a16="http://schemas.microsoft.com/office/drawing/2014/main" id="{5C97EB5D-420B-0D30-3187-D966D7D47953}"/>
              </a:ext>
            </a:extLst>
          </p:cNvPr>
          <p:cNvSpPr txBox="1"/>
          <p:nvPr/>
        </p:nvSpPr>
        <p:spPr>
          <a:xfrm>
            <a:off x="10166662" y="2881676"/>
            <a:ext cx="27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267" dirty="0">
                <a:solidFill>
                  <a:srgbClr val="FF0000"/>
                </a:solidFill>
              </a:rPr>
              <a:t>Normalizer</a:t>
            </a:r>
            <a:endParaRPr sz="2267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0F88D-4541-475F-217F-5EBEF692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Across Vocabularies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D67C-7A19-515A-1793-44C3F05E4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21475" cy="4555200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Normalization value is the number of </a:t>
            </a:r>
            <a:r>
              <a:rPr lang="en-US" dirty="0" err="1"/>
              <a:t>subwords</a:t>
            </a:r>
            <a:r>
              <a:rPr lang="en-US" dirty="0"/>
              <a:t>,</a:t>
            </a:r>
          </a:p>
          <a:p>
            <a:pPr marL="152396" indent="0">
              <a:buNone/>
            </a:pPr>
            <a:r>
              <a:rPr lang="en-US" dirty="0"/>
              <a:t>which is different across tokenizers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use a count which is more consistent across models: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Words (Moses tokenization)</a:t>
            </a:r>
          </a:p>
          <a:p>
            <a:pPr marL="152396" indent="0">
              <a:buNone/>
            </a:pPr>
            <a:r>
              <a:rPr lang="en-US" dirty="0"/>
              <a:t>	Characters</a:t>
            </a:r>
          </a:p>
          <a:p>
            <a:pPr marL="152396" indent="0">
              <a:buNone/>
            </a:pPr>
            <a:r>
              <a:rPr lang="en-US" dirty="0"/>
              <a:t>	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88CBB-533D-591F-B226-135D57266C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78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F4CC-9AC5-A0D2-932C-95E4DBC3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Normalization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3521-1E97-73A2-AF55-A9E248C0D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12" name="Picture 11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2EAF245-F19D-4872-00C8-7646BABE2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23"/>
          <a:stretch/>
        </p:blipFill>
        <p:spPr>
          <a:xfrm>
            <a:off x="0" y="1455760"/>
            <a:ext cx="12192000" cy="1393005"/>
          </a:xfrm>
          <a:prstGeom prst="rect">
            <a:avLst/>
          </a:prstGeom>
        </p:spPr>
      </p:pic>
      <p:pic>
        <p:nvPicPr>
          <p:cNvPr id="13" name="Picture 12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DA2F103-194D-228F-1A55-40BC30F1F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57"/>
          <a:stretch/>
        </p:blipFill>
        <p:spPr>
          <a:xfrm>
            <a:off x="0" y="4241770"/>
            <a:ext cx="12192000" cy="1391623"/>
          </a:xfrm>
          <a:prstGeom prst="rect">
            <a:avLst/>
          </a:prstGeom>
        </p:spPr>
      </p:pic>
      <p:pic>
        <p:nvPicPr>
          <p:cNvPr id="14" name="Picture 13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D3507AA-F61C-5940-1A70-ED7BBE19C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55" b="34562"/>
          <a:stretch/>
        </p:blipFill>
        <p:spPr>
          <a:xfrm>
            <a:off x="0" y="2848765"/>
            <a:ext cx="12192000" cy="13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8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A5C3-1D68-1424-D168-F2BFF662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3CD07-88B6-C2D6-78A1-AD9408354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69ABD45-B057-E6C5-F996-4C134B95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01295"/>
            <a:ext cx="9144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3DAE53-EB37-7792-9126-FD6EA7F7EFAD}"/>
              </a:ext>
            </a:extLst>
          </p:cNvPr>
          <p:cNvSpPr txBox="1"/>
          <p:nvPr/>
        </p:nvSpPr>
        <p:spPr>
          <a:xfrm>
            <a:off x="8526780" y="3154680"/>
            <a:ext cx="2573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with more consistent normalization, we still see the same ranking of models and trends over time</a:t>
            </a:r>
          </a:p>
        </p:txBody>
      </p:sp>
    </p:spTree>
    <p:extLst>
      <p:ext uri="{BB962C8B-B14F-4D97-AF65-F5344CB8AC3E}">
        <p14:creationId xmlns:p14="http://schemas.microsoft.com/office/powerpoint/2010/main" val="250901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FF60-8621-1A13-D136-1DFFC94C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for this structure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E7B3F-CE1E-6B9E-F864-928C32B81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Features of language: is our writing style, vocabulary use, syntax, etc.  changing over time? (Enough that it affects the model performance)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Features of the data: papers from new sources are suddenly added in one year, data from some years is noisy, etc.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Need to focus on the data before we can make claims about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DAC7E-3E41-E5A0-63F7-2135F98EC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2870C-B366-2280-B26F-40097B26E321}"/>
              </a:ext>
            </a:extLst>
          </p:cNvPr>
          <p:cNvSpPr/>
          <p:nvPr/>
        </p:nvSpPr>
        <p:spPr>
          <a:xfrm>
            <a:off x="560070" y="2754630"/>
            <a:ext cx="10904220" cy="88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1F9FC431-3962-5CC1-8621-DDD86AEF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21" y="3511340"/>
            <a:ext cx="2535157" cy="3346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01382-2B68-C069-31C0-F1EBD7FB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Features: Language and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A06A-32B4-32E6-3AAF-AFB37D2C6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Stratify the perplexity scores by filtering by </a:t>
            </a:r>
            <a:r>
              <a:rPr lang="en-US" dirty="0">
                <a:solidFill>
                  <a:srgbClr val="FF0000"/>
                </a:solidFill>
              </a:rPr>
              <a:t>source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Different sources may have different levels of quality control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Languages other than English will have a large effect on perplexity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A349B-8E03-8A70-0965-4FCDEA6F11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545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7BB9-4201-EAA8-D05F-29045F8C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D4EE5-10F0-A3F3-E7D1-D175065FD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EE58C79-FF33-28BE-E5FC-396B6D29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4"/>
          <a:stretch/>
        </p:blipFill>
        <p:spPr>
          <a:xfrm>
            <a:off x="880110" y="1755295"/>
            <a:ext cx="2030730" cy="4064000"/>
          </a:xfrm>
          <a:prstGeom prst="rect">
            <a:avLst/>
          </a:prstGeom>
        </p:spPr>
      </p:pic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EEC30D3-6935-9CA5-200F-35E347599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00" r="32344"/>
          <a:stretch/>
        </p:blipFill>
        <p:spPr>
          <a:xfrm>
            <a:off x="3040380" y="1755295"/>
            <a:ext cx="203073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0364DC9-B8F8-228F-EE19-12BD0C00A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3" r="49031"/>
          <a:stretch/>
        </p:blipFill>
        <p:spPr>
          <a:xfrm>
            <a:off x="5200650" y="1755295"/>
            <a:ext cx="2030730" cy="406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74EA7-58AC-5CCA-CA2E-442BDC634297}"/>
              </a:ext>
            </a:extLst>
          </p:cNvPr>
          <p:cNvSpPr txBox="1"/>
          <p:nvPr/>
        </p:nvSpPr>
        <p:spPr>
          <a:xfrm>
            <a:off x="8012430" y="1611630"/>
            <a:ext cx="3646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low and consistent for papers from PubMed, which makes up for ~20% of the sample</a:t>
            </a:r>
          </a:p>
          <a:p>
            <a:endParaRPr lang="en-US" dirty="0"/>
          </a:p>
          <a:p>
            <a:r>
              <a:rPr lang="en-US" dirty="0"/>
              <a:t>Papers not from PubMed are heavily influencing the shape of the perplexity curve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F244A-89F0-20DD-6A92-5E75E257E6F9}"/>
              </a:ext>
            </a:extLst>
          </p:cNvPr>
          <p:cNvSpPr/>
          <p:nvPr/>
        </p:nvSpPr>
        <p:spPr>
          <a:xfrm>
            <a:off x="880110" y="1755295"/>
            <a:ext cx="432054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C8CD53-9ECE-8252-25F2-C12899BF6704}"/>
              </a:ext>
            </a:extLst>
          </p:cNvPr>
          <p:cNvSpPr/>
          <p:nvPr/>
        </p:nvSpPr>
        <p:spPr>
          <a:xfrm>
            <a:off x="5200650" y="1763355"/>
            <a:ext cx="203073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4A003-E37C-590F-6F9A-CD15D2FF4896}"/>
              </a:ext>
            </a:extLst>
          </p:cNvPr>
          <p:cNvSpPr txBox="1"/>
          <p:nvPr/>
        </p:nvSpPr>
        <p:spPr>
          <a:xfrm>
            <a:off x="8012430" y="3776460"/>
            <a:ext cx="364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story for DOI: papers without DOI are influential</a:t>
            </a:r>
          </a:p>
        </p:txBody>
      </p:sp>
    </p:spTree>
    <p:extLst>
      <p:ext uri="{BB962C8B-B14F-4D97-AF65-F5344CB8AC3E}">
        <p14:creationId xmlns:p14="http://schemas.microsoft.com/office/powerpoint/2010/main" val="41972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13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C9DB-B9C7-6351-F4A4-9D029FD9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BCEC5-FACB-4A58-F985-07213584A0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E89C70F-03EC-F73E-F26E-B3B229F8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4"/>
          <a:stretch/>
        </p:blipFill>
        <p:spPr>
          <a:xfrm>
            <a:off x="742950" y="1755295"/>
            <a:ext cx="227457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D2BFFB-314B-25CC-FF8B-01DD55941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7" r="64938"/>
          <a:stretch/>
        </p:blipFill>
        <p:spPr>
          <a:xfrm>
            <a:off x="3097530" y="1755295"/>
            <a:ext cx="2057400" cy="4064000"/>
          </a:xfrm>
          <a:prstGeom prst="rect">
            <a:avLst/>
          </a:prstGeom>
        </p:spPr>
      </p:pic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89CDB2-DF4D-AC13-9F6C-468946B17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44" r="16281"/>
          <a:stretch/>
        </p:blipFill>
        <p:spPr>
          <a:xfrm>
            <a:off x="5234940" y="1755295"/>
            <a:ext cx="2057400" cy="406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4C68B9-3C2F-7FA8-2278-45050360D5C8}"/>
              </a:ext>
            </a:extLst>
          </p:cNvPr>
          <p:cNvSpPr txBox="1"/>
          <p:nvPr/>
        </p:nvSpPr>
        <p:spPr>
          <a:xfrm>
            <a:off x="8172450" y="2575536"/>
            <a:ext cx="337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 is less informative</a:t>
            </a:r>
          </a:p>
          <a:p>
            <a:endParaRPr lang="en-US" dirty="0"/>
          </a:p>
          <a:p>
            <a:r>
              <a:rPr lang="en-US" dirty="0"/>
              <a:t>ACL and </a:t>
            </a:r>
            <a:r>
              <a:rPr lang="en-US" dirty="0" err="1"/>
              <a:t>ArXiv</a:t>
            </a:r>
            <a:r>
              <a:rPr lang="en-US" dirty="0"/>
              <a:t> are too small in the sample to say anything</a:t>
            </a:r>
          </a:p>
        </p:txBody>
      </p:sp>
    </p:spTree>
    <p:extLst>
      <p:ext uri="{BB962C8B-B14F-4D97-AF65-F5344CB8AC3E}">
        <p14:creationId xmlns:p14="http://schemas.microsoft.com/office/powerpoint/2010/main" val="2724604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5" name="Picture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200DF5EC-FCC2-44FD-EC96-DF7A8F4D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953250" y="1501295"/>
            <a:ext cx="4572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CFEFF-16CF-5F04-4798-62919554D533}"/>
              </a:ext>
            </a:extLst>
          </p:cNvPr>
          <p:cNvSpPr txBox="1"/>
          <p:nvPr/>
        </p:nvSpPr>
        <p:spPr>
          <a:xfrm>
            <a:off x="1097280" y="2003453"/>
            <a:ext cx="478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language detection on the abstracts</a:t>
            </a:r>
          </a:p>
          <a:p>
            <a:endParaRPr lang="en-US" dirty="0"/>
          </a:p>
          <a:p>
            <a:r>
              <a:rPr lang="en-US" dirty="0"/>
              <a:t>Finding: </a:t>
            </a:r>
            <a:r>
              <a:rPr lang="en-US" dirty="0">
                <a:solidFill>
                  <a:srgbClr val="FF0000"/>
                </a:solidFill>
              </a:rPr>
              <a:t>multilinguality!</a:t>
            </a:r>
          </a:p>
        </p:txBody>
      </p:sp>
    </p:spTree>
    <p:extLst>
      <p:ext uri="{BB962C8B-B14F-4D97-AF65-F5344CB8AC3E}">
        <p14:creationId xmlns:p14="http://schemas.microsoft.com/office/powerpoint/2010/main" val="7217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71A10FC4-6EA6-048C-21AD-C597C560A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896100" y="1599903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E80E3-25E6-1D61-D660-EEA8AD753BDD}"/>
              </a:ext>
            </a:extLst>
          </p:cNvPr>
          <p:cNvSpPr txBox="1"/>
          <p:nvPr/>
        </p:nvSpPr>
        <p:spPr>
          <a:xfrm>
            <a:off x="1028700" y="1851660"/>
            <a:ext cx="44691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English is still dominant</a:t>
            </a:r>
            <a:r>
              <a:rPr lang="en-US" dirty="0"/>
              <a:t>: at least 80% of papers in all bins are English</a:t>
            </a:r>
          </a:p>
          <a:p>
            <a:endParaRPr lang="en-US" dirty="0"/>
          </a:p>
          <a:p>
            <a:r>
              <a:rPr lang="en-US" dirty="0"/>
              <a:t>How large is the effect?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Compare perplexities to that of a multilingual model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Stratify by abstracts which are English and non-English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68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666C-A781-6199-46F0-6C6ED7C1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11E5C-8A9D-0EC6-D3EE-0289D06B4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5" name="Picture 4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EF908320-62FC-FE08-8639-3CEA66CC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47409"/>
            <a:ext cx="7185660" cy="5132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06F26-4AA3-A700-EC82-4D3C62E84EB2}"/>
              </a:ext>
            </a:extLst>
          </p:cNvPr>
          <p:cNvSpPr txBox="1"/>
          <p:nvPr/>
        </p:nvSpPr>
        <p:spPr>
          <a:xfrm>
            <a:off x="611505" y="2390870"/>
            <a:ext cx="353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 the number of languages increases (peak at 80), perplexity of the model decreases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16DD66-5458-5DD6-2080-DFB650A3C006}"/>
              </a:ext>
            </a:extLst>
          </p:cNvPr>
          <p:cNvSpPr/>
          <p:nvPr/>
        </p:nvSpPr>
        <p:spPr>
          <a:xfrm>
            <a:off x="5073650" y="2216150"/>
            <a:ext cx="257810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712F-1D0B-59D1-888B-F3EEF582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SciBERT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E8EB8-C517-C450-7EEB-82FED9170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BERT-style model trained on full text from Semantic Scholar </a:t>
            </a:r>
            <a:r>
              <a:rPr lang="en-US" sz="1600" dirty="0"/>
              <a:t>(</a:t>
            </a:r>
            <a:r>
              <a:rPr lang="en-US" sz="1600" dirty="0" err="1"/>
              <a:t>Beltagy</a:t>
            </a:r>
            <a:r>
              <a:rPr lang="en-US" sz="1600" dirty="0"/>
              <a:t> et al., 2019)</a:t>
            </a:r>
            <a:endParaRPr lang="en-US" dirty="0"/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1.14M papers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“18% papers from the computer science domain and 82% from the broad biomedical domain”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“Full text” </a:t>
            </a:r>
            <a:r>
              <a:rPr lang="en-US" dirty="0">
                <a:sym typeface="Wingdings" panose="05000000000000000000" pitchFamily="2" charset="2"/>
              </a:rPr>
              <a:t> English only!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64731-97BE-3CF8-FAD4-E39C86EFF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164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053A-B77B-0FCF-2B59-83A8B243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Non-English Abstracts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E6F80-F682-C2E6-7A16-4F1A860270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5" name="Picture 4" descr="A graph of two people&#10;&#10;Description automatically generated">
            <a:extLst>
              <a:ext uri="{FF2B5EF4-FFF2-40B4-BE49-F238E27FC236}">
                <a16:creationId xmlns:a16="http://schemas.microsoft.com/office/drawing/2014/main" id="{522D82F8-E1B4-2B5E-2BCA-E31EF58B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295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8DEB-9C7A-DA65-E609-2BB2FF17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Takeaways: Multilinguality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D45F-DF1B-A69A-AA23-B4BB84EFB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Our scientific literature is multilingual, </a:t>
            </a:r>
            <a:r>
              <a:rPr lang="en-US" dirty="0">
                <a:solidFill>
                  <a:srgbClr val="FF0000"/>
                </a:solidFill>
              </a:rPr>
              <a:t>our models should be too</a:t>
            </a:r>
          </a:p>
          <a:p>
            <a:pPr marL="152396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dirty="0" err="1"/>
              <a:t>SciBERT</a:t>
            </a:r>
            <a:r>
              <a:rPr lang="en-US" dirty="0"/>
              <a:t>, SPECTER, and </a:t>
            </a:r>
            <a:r>
              <a:rPr lang="en-US" dirty="0" err="1"/>
              <a:t>SciRepEval</a:t>
            </a:r>
            <a:r>
              <a:rPr lang="en-US" dirty="0"/>
              <a:t> all </a:t>
            </a:r>
            <a:r>
              <a:rPr lang="en-US" dirty="0">
                <a:solidFill>
                  <a:srgbClr val="FF0000"/>
                </a:solidFill>
              </a:rPr>
              <a:t>fail the Bender Test </a:t>
            </a:r>
            <a:r>
              <a:rPr lang="en-US" sz="1800" dirty="0"/>
              <a:t>(Bender, 2011)</a:t>
            </a:r>
          </a:p>
          <a:p>
            <a:pPr marL="152396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/>
              <a:t>	Not only are they trained solely on English, but they fail to mention that they are in 	English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If our models are trained on English and our evaluation is only in English we are ignoring a large piece of scientific literature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Better Together: A citation is a citation regardless of language.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CBB81-8ED0-7B31-9C90-ED4C73C23F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830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5DCD-9892-D063-B946-AC732420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B5A32-E8CE-D235-0984-EBE0D82AF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Seen that the structure we noticed in our perplexities is largely </a:t>
            </a:r>
            <a:r>
              <a:rPr lang="en-US" dirty="0">
                <a:solidFill>
                  <a:srgbClr val="FF0000"/>
                </a:solidFill>
              </a:rPr>
              <a:t>due to the data</a:t>
            </a:r>
            <a:r>
              <a:rPr lang="en-US" dirty="0"/>
              <a:t>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More non-English papers affect the English-only models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we still analyze features of the languages?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RQ2: Will language models produce high quality representations for scientific text produced after its release?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>
                <a:solidFill>
                  <a:srgbClr val="FF0000"/>
                </a:solidFill>
              </a:rPr>
              <a:t>Look at perplexities for only clean, English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C18A7-C76D-8429-4248-A7E79ED11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59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A67-99FF-44B4-86B1-27814948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“Clean”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DDC1-BE11-A355-5A47-B100882B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57D-37BA-04A2-2E54-BA0C1E2D5EFE}"/>
              </a:ext>
            </a:extLst>
          </p:cNvPr>
          <p:cNvSpPr txBox="1"/>
          <p:nvPr/>
        </p:nvSpPr>
        <p:spPr>
          <a:xfrm>
            <a:off x="638048" y="1356967"/>
            <a:ext cx="3459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consider to be “clean” data?</a:t>
            </a:r>
          </a:p>
          <a:p>
            <a:endParaRPr lang="en-US" dirty="0"/>
          </a:p>
          <a:p>
            <a:r>
              <a:rPr lang="en-US" dirty="0"/>
              <a:t>PubMed as a source is much cleaner</a:t>
            </a:r>
          </a:p>
          <a:p>
            <a:endParaRPr lang="en-US" dirty="0"/>
          </a:p>
          <a:p>
            <a:r>
              <a:rPr lang="en-US" dirty="0"/>
              <a:t>Perplexities on PubMed data are low and consistent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605D0A-D9C6-95D6-7B17-B7395D82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4"/>
          <a:stretch/>
        </p:blipFill>
        <p:spPr>
          <a:xfrm>
            <a:off x="6794140" y="325299"/>
            <a:ext cx="3223316" cy="64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2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A67-99FF-44B4-86B1-27814948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“Clean”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DDC1-BE11-A355-5A47-B100882B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57D-37BA-04A2-2E54-BA0C1E2D5EFE}"/>
              </a:ext>
            </a:extLst>
          </p:cNvPr>
          <p:cNvSpPr txBox="1"/>
          <p:nvPr/>
        </p:nvSpPr>
        <p:spPr>
          <a:xfrm>
            <a:off x="638048" y="1356967"/>
            <a:ext cx="3459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for clean data is largely flat</a:t>
            </a:r>
          </a:p>
          <a:p>
            <a:endParaRPr lang="en-US" dirty="0"/>
          </a:p>
          <a:p>
            <a:r>
              <a:rPr lang="en-US" dirty="0"/>
              <a:t>Intuition: this is the training data, the model is very good at handling it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Can’t say anything about language changes over time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But, this doesn’t mean it doesn’t exist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Use other metrics on a sample of PubMed</a:t>
            </a:r>
          </a:p>
        </p:txBody>
      </p:sp>
      <p:pic>
        <p:nvPicPr>
          <p:cNvPr id="7" name="Picture 6" descr="A graph showing the growth of a patient&#10;&#10;Description automatically generated">
            <a:extLst>
              <a:ext uri="{FF2B5EF4-FFF2-40B4-BE49-F238E27FC236}">
                <a16:creationId xmlns:a16="http://schemas.microsoft.com/office/drawing/2014/main" id="{808FB5DC-C5B3-97CB-6B23-C50FAB1A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790" y="820492"/>
            <a:ext cx="7052621" cy="52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8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3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FF62ED-BDD2-4756-5DF6-0A4AF9796E44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4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28906DB-662F-84EB-080D-BFBB428B0F3A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10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6" name="Picture 55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E1DFEA3F-C68D-9F05-4D22-C651D02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5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636EEB8-B702-67DA-1769-3930042D93AF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28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6" name="Picture 55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E1DFEA3F-C68D-9F05-4D22-C651D02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8" name="Picture 57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FACBB7AA-D563-AD92-9058-EEAFFE64C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6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FF62ED-BDD2-4756-5DF6-0A4AF9796E44}"/>
              </a:ext>
            </a:extLst>
          </p:cNvPr>
          <p:cNvSpPr txBox="1"/>
          <p:nvPr/>
        </p:nvSpPr>
        <p:spPr>
          <a:xfrm>
            <a:off x="940279" y="3830128"/>
            <a:ext cx="5313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Regardless of the vocabulary size, 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There are always words which did not appear in the previous years, and our models will have to handle this</a:t>
            </a:r>
          </a:p>
        </p:txBody>
      </p:sp>
    </p:spTree>
    <p:extLst>
      <p:ext uri="{BB962C8B-B14F-4D97-AF65-F5344CB8AC3E}">
        <p14:creationId xmlns:p14="http://schemas.microsoft.com/office/powerpoint/2010/main" val="4247531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Fertility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fertility</a:t>
                </a:r>
                <a:r>
                  <a:rPr lang="en-US" sz="1800" dirty="0"/>
                  <a:t>, the average number of </a:t>
                </a:r>
                <a:r>
                  <a:rPr lang="en-US" sz="1800" dirty="0" err="1"/>
                  <a:t>subwords</a:t>
                </a:r>
                <a:r>
                  <a:rPr lang="en-US" sz="1800" dirty="0"/>
                  <a:t> per word – for each bin.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aggressively are we splitting words? </a:t>
                </a:r>
              </a:p>
              <a:p>
                <a:pPr marL="152396" indent="0">
                  <a:buNone/>
                </a:pPr>
                <a:r>
                  <a:rPr lang="en-US" sz="1800" dirty="0"/>
                  <a:t>(High fertility)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2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C9DEB-572A-8274-F4F9-E799084C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95" t="7496" r="11810" b="74052"/>
          <a:stretch/>
        </p:blipFill>
        <p:spPr>
          <a:xfrm>
            <a:off x="10781487" y="1354619"/>
            <a:ext cx="1311215" cy="103517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Fertility is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3FDD1B3-3C73-8F3A-80A0-9C9DE5129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63"/>
          <a:stretch/>
        </p:blipFill>
        <p:spPr>
          <a:xfrm>
            <a:off x="6095999" y="1209670"/>
            <a:ext cx="4581525" cy="52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3E6F-AE03-F6E8-3587-E1C91E78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940A-8E13-184B-DD87-4C22F021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Document representation model based on Transformers </a:t>
            </a:r>
            <a:r>
              <a:rPr lang="en-US" sz="1800" dirty="0"/>
              <a:t>(Cohan et al., 2020)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Post-pretraining alignment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using citation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B2F25-C46C-49EF-5628-F2384A0C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E4F7E-0363-B7D5-0D39-85E9CF88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pic>
        <p:nvPicPr>
          <p:cNvPr id="6" name="Google Shape;176;p25">
            <a:extLst>
              <a:ext uri="{FF2B5EF4-FFF2-40B4-BE49-F238E27FC236}">
                <a16:creationId xmlns:a16="http://schemas.microsoft.com/office/drawing/2014/main" id="{E600AC5E-210F-3016-293C-D1E65741D3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049" y="2910311"/>
            <a:ext cx="6064672" cy="3266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881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F6E2654-839D-5F6D-3B10-E151A1424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55937"/>
          <a:stretch/>
        </p:blipFill>
        <p:spPr>
          <a:xfrm>
            <a:off x="6095999" y="1204578"/>
            <a:ext cx="4640114" cy="5265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Fertility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C9DEB-572A-8274-F4F9-E799084C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95" t="7496" r="11810" b="74052"/>
          <a:stretch/>
        </p:blipFill>
        <p:spPr>
          <a:xfrm>
            <a:off x="10781487" y="1354619"/>
            <a:ext cx="1311215" cy="1035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lower absolutely with more data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increasing, unless we have access to lots of training data 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The pattern is similar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=40, 60, 80</m:t>
                    </m:r>
                  </m:oMath>
                </a14:m>
                <a:r>
                  <a:rPr lang="en-US" sz="1800" dirty="0"/>
                  <a:t> :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FF0000"/>
                    </a:solidFill>
                  </a:rPr>
                  <a:t>Most of the language is uniform over time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  <a:blipFill>
                <a:blip r:embed="rId4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8A1C4864-2757-D94B-2826-3F2C92372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1536633"/>
                <a:ext cx="5441736" cy="22848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fertility</a:t>
                </a:r>
                <a:r>
                  <a:rPr lang="en-US" sz="1800" dirty="0"/>
                  <a:t>, the average number of </a:t>
                </a:r>
                <a:r>
                  <a:rPr lang="en-US" sz="1800" dirty="0" err="1"/>
                  <a:t>subwords</a:t>
                </a:r>
                <a:r>
                  <a:rPr lang="en-US" sz="1800" dirty="0"/>
                  <a:t> per word – for each bin.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u="sng" dirty="0"/>
                  <a:t>How aggressively are we splitting words? 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(High fertility)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8A1C4864-2757-D94B-2826-3F2C92372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1536633"/>
                <a:ext cx="5441736" cy="2284869"/>
              </a:xfrm>
              <a:prstGeom prst="rect">
                <a:avLst/>
              </a:prstGeom>
              <a:blipFill>
                <a:blip r:embed="rId5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88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99C487C-E813-E831-1266-B26DA184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46"/>
          <a:stretch/>
        </p:blipFill>
        <p:spPr>
          <a:xfrm>
            <a:off x="6096000" y="1356967"/>
            <a:ext cx="5791248" cy="5138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ANC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5B7F049-DBB4-FD1E-68AD-CC5A5F20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646"/>
          <a:stretch/>
        </p:blipFill>
        <p:spPr>
          <a:xfrm>
            <a:off x="6095999" y="1360320"/>
            <a:ext cx="5787469" cy="5134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ANC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00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9E92A79-51A4-7004-920C-28CFD44BA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750"/>
          <a:stretch/>
        </p:blipFill>
        <p:spPr>
          <a:xfrm>
            <a:off x="6095999" y="1356967"/>
            <a:ext cx="5787469" cy="5144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ANC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Training on more data doesn’t help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Models will have to handle new vocabulary words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Vocabulary size must increase to preserve good representations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01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080A-9181-34AA-3A1A-414777D3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BEA0-1CB7-481E-1F6B-8C7FBAB20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05636"/>
            <a:ext cx="11360800" cy="4786197"/>
          </a:xfrm>
        </p:spPr>
        <p:txBody>
          <a:bodyPr>
            <a:normAutofit fontScale="92500" lnSpcReduction="10000"/>
          </a:bodyPr>
          <a:lstStyle/>
          <a:p>
            <a:pPr marL="152396" indent="0">
              <a:buNone/>
            </a:pPr>
            <a:r>
              <a:rPr lang="en-US" sz="2000" dirty="0"/>
              <a:t>Perplexity is </a:t>
            </a:r>
            <a:r>
              <a:rPr lang="en-US" sz="2000" dirty="0">
                <a:solidFill>
                  <a:srgbClr val="FF0000"/>
                </a:solidFill>
              </a:rPr>
              <a:t>predictable from bin to bin</a:t>
            </a:r>
          </a:p>
          <a:p>
            <a:pPr marL="152396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000" dirty="0"/>
              <a:t>Shown that the scientific literature is </a:t>
            </a:r>
            <a:r>
              <a:rPr lang="en-US" sz="2000" dirty="0">
                <a:solidFill>
                  <a:srgbClr val="FF0000"/>
                </a:solidFill>
              </a:rPr>
              <a:t>multilingual, </a:t>
            </a:r>
            <a:r>
              <a:rPr lang="en-US" sz="2000" dirty="0"/>
              <a:t>while our models are not</a:t>
            </a:r>
          </a:p>
          <a:p>
            <a:pPr marL="152396" indent="0">
              <a:buNone/>
            </a:pPr>
            <a:r>
              <a:rPr lang="en-US" sz="2000" dirty="0"/>
              <a:t>	</a:t>
            </a:r>
          </a:p>
          <a:p>
            <a:pPr marL="152396" indent="0">
              <a:buNone/>
            </a:pPr>
            <a:r>
              <a:rPr lang="en-US" sz="2000" dirty="0"/>
              <a:t>	Large effect on the perplexity, and representation for non-Latin script languages will be effectively 	random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RQ1: </a:t>
            </a:r>
            <a:r>
              <a:rPr lang="en-US" sz="2000" dirty="0">
                <a:solidFill>
                  <a:srgbClr val="FF0000"/>
                </a:solidFill>
              </a:rPr>
              <a:t>This effect varies across time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Shown that while the language of the text may be consistent, new terms are constantly appearing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RQ2: </a:t>
            </a:r>
            <a:r>
              <a:rPr lang="en-US" sz="2000" dirty="0">
                <a:solidFill>
                  <a:srgbClr val="FF0000"/>
                </a:solidFill>
              </a:rPr>
              <a:t>Language models will likely need to be updated to handle these new terms, both in terms of 	additional training as well vocabulary adaptation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Better Together</a:t>
            </a:r>
            <a:r>
              <a:rPr lang="en-US" sz="2000" dirty="0"/>
              <a:t>: A scientific paper’s text can give important and fine-grained information on its content, but only if we can accurately encode it. 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The majority of papers will present challenges towards this encoding. In most of these cases, the citation graph will be able to fill in </a:t>
            </a:r>
            <a:r>
              <a:rPr lang="en-US" sz="2000"/>
              <a:t>the gaps.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F8751-68C4-FD17-AFA5-9085B9924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6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3991-BD05-9139-BC83-8DB84350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Intrinsic Evaluation of 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94FCF-6521-4284-95BF-8E80D8F57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1: The quality of SPECTER embeddings can only be as good as the quality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</a:t>
            </a:r>
            <a:r>
              <a:rPr lang="en-US" dirty="0">
                <a:solidFill>
                  <a:srgbClr val="FF0000"/>
                </a:solidFill>
              </a:rPr>
              <a:t>perplexity </a:t>
            </a:r>
            <a:r>
              <a:rPr lang="en-US" dirty="0"/>
              <a:t>to intrinsically evaluate how “expected” a piece of text is to the language model (</a:t>
            </a:r>
            <a:r>
              <a:rPr lang="en-US" dirty="0" err="1"/>
              <a:t>SciBERT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2: The quality of SPECTER embeddings should be correlated to the perplexity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F9BD-6607-0A0C-B5A3-D8734C79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BDDC4-1184-3437-9801-5F3F33FC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Perplexity as evaluation</a:t>
            </a: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Hypothesis: </a:t>
            </a:r>
            <a:r>
              <a:rPr lang="en-GB" dirty="0">
                <a:solidFill>
                  <a:schemeClr val="dk1"/>
                </a:solidFill>
              </a:rPr>
              <a:t>Perplexity is important. Document representation quality is related to the quality of the underlying language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Language model perplexity is a measure of how “expected” a piece of text is to the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So, we can use this measure as a signal of how well we would expect a model to represent a given document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How can we use this?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/>
              <a:t>Evaluate how well the model can represent papers from different time periods and sources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Find specific areas that the model can improve on</a:t>
            </a:r>
          </a:p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How robust is the model to text written after its training data?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	i.e. How variable is our scientific language over time?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Research Questions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RQ1: Is the perplexity of scientific text, with respect to a given model, consistent over </a:t>
            </a:r>
            <a:r>
              <a:rPr lang="en-US" dirty="0">
                <a:solidFill>
                  <a:srgbClr val="FF0000"/>
                </a:solidFill>
              </a:rPr>
              <a:t>time and domain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If not, what are the potential causes for variation?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RQ2: Will language models produce high quality representations for scientific text produced </a:t>
            </a:r>
            <a:r>
              <a:rPr lang="en-US" dirty="0">
                <a:solidFill>
                  <a:srgbClr val="FF0000"/>
                </a:solidFill>
              </a:rPr>
              <a:t>after the model’s release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11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6A39-DF12-EA8C-61A9-3DEA1E76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8FF9E-9FD9-2BF6-2B18-A6CBC3AE6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Partitioned papers from Semantic Scholar into 100 bins of equal size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Sample 5,000 abstracts from each bin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</a:t>
            </a:r>
            <a:r>
              <a:rPr lang="en-US" u="sng" dirty="0"/>
              <a:t>Representative sample </a:t>
            </a:r>
            <a:r>
              <a:rPr lang="en-US" dirty="0"/>
              <a:t>– do not just evaluate the model on data it’s 	been trained on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Calculate a perplexity per-bin for multiple models</a:t>
            </a:r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CEA60-A4F9-7234-7A85-68406CA74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51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26047</TotalTime>
  <Words>1965</Words>
  <Application>Microsoft Office PowerPoint</Application>
  <PresentationFormat>Widescreen</PresentationFormat>
  <Paragraphs>359</Paragraphs>
  <Slides>44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Intrinsic Evaluation of Text Based Document Representation Models</vt:lpstr>
      <vt:lpstr>Better Together</vt:lpstr>
      <vt:lpstr>SciBERT</vt:lpstr>
      <vt:lpstr>SPECTER</vt:lpstr>
      <vt:lpstr>Goal: Intrinsic Evaluation of SPECTER</vt:lpstr>
      <vt:lpstr>Perplexity as evaluation</vt:lpstr>
      <vt:lpstr>How can we use this?</vt:lpstr>
      <vt:lpstr>Research Questions</vt:lpstr>
      <vt:lpstr>Experimental Setup</vt:lpstr>
      <vt:lpstr>Experimental Setup: Data</vt:lpstr>
      <vt:lpstr>Experimental Setup: Perplexity Calculation</vt:lpstr>
      <vt:lpstr>Pseudo Perplexity (PPPL)</vt:lpstr>
      <vt:lpstr>Pseudo Perplexity (PPPL)</vt:lpstr>
      <vt:lpstr>Scoring Calculation:</vt:lpstr>
      <vt:lpstr>Experiment Setup: Scoring</vt:lpstr>
      <vt:lpstr>Past Analysis of BERT-like Models</vt:lpstr>
      <vt:lpstr>Past Analysis of BERT-like Models</vt:lpstr>
      <vt:lpstr>Past Analysis of BERT-like Models</vt:lpstr>
      <vt:lpstr>Other Architectures</vt:lpstr>
      <vt:lpstr>Comparison Across Vocabularies</vt:lpstr>
      <vt:lpstr>Different Normalization Methods</vt:lpstr>
      <vt:lpstr>Model Comparison</vt:lpstr>
      <vt:lpstr>Reasons for this structure over time?</vt:lpstr>
      <vt:lpstr>Data Features: Language and Source</vt:lpstr>
      <vt:lpstr>Stratifying by Source</vt:lpstr>
      <vt:lpstr>Stratifying By Source Domain</vt:lpstr>
      <vt:lpstr>Stratifying by Language</vt:lpstr>
      <vt:lpstr>Stratifying by Language</vt:lpstr>
      <vt:lpstr>Multilingual Models</vt:lpstr>
      <vt:lpstr>Effect of Non-English Abstracts</vt:lpstr>
      <vt:lpstr>Takeaways: Multilinguality</vt:lpstr>
      <vt:lpstr>So far:</vt:lpstr>
      <vt:lpstr>“Clean” Data</vt:lpstr>
      <vt:lpstr>“Clean” Data</vt:lpstr>
      <vt:lpstr>Emergence of New/UNK Tokens</vt:lpstr>
      <vt:lpstr>Emergence of New/UNK Tokens</vt:lpstr>
      <vt:lpstr>Emergence of New/UNK Tokens</vt:lpstr>
      <vt:lpstr>Emergence of New/UNK Tokens</vt:lpstr>
      <vt:lpstr>Subword Tokenizers over Time: Fertility</vt:lpstr>
      <vt:lpstr>Subword Tokenizers over Time: Fertility</vt:lpstr>
      <vt:lpstr>Subword Tokenizers over Time: PSW</vt:lpstr>
      <vt:lpstr>Subword Tokenizers over Time: PSW</vt:lpstr>
      <vt:lpstr>Subword Tokenizers over Time: PSW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Abteen</cp:lastModifiedBy>
  <cp:revision>131</cp:revision>
  <dcterms:created xsi:type="dcterms:W3CDTF">2023-06-05T19:42:53Z</dcterms:created>
  <dcterms:modified xsi:type="dcterms:W3CDTF">2023-08-02T18:03:58Z</dcterms:modified>
</cp:coreProperties>
</file>